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C5C7"/>
    <a:srgbClr val="353867"/>
    <a:srgbClr val="FFCC00"/>
    <a:srgbClr val="A365D1"/>
    <a:srgbClr val="A4DBDD"/>
    <a:srgbClr val="EE3368"/>
    <a:srgbClr val="6FAC99"/>
    <a:srgbClr val="223F7B"/>
    <a:srgbClr val="E61651"/>
    <a:srgbClr val="27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7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16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249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354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051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449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87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228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51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971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367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8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63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okfairs.scholastic.co.uk/books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5078" y="6391170"/>
            <a:ext cx="7944507" cy="275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*Free books are subject to terms and conditions. Please contact your Book Fair Organiser or Scholastic Book Fairs for details.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5078" y="5266530"/>
            <a:ext cx="8024169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6BC5C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THE BEST NEW BOOKS FROM ONLY £2.99</a:t>
            </a:r>
            <a:endParaRPr lang="en-GB" sz="3200" b="1" dirty="0">
              <a:solidFill>
                <a:schemeClr val="accent5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687"/>
            <a:ext cx="12191999" cy="4664314"/>
          </a:xfrm>
          <a:prstGeom prst="rect">
            <a:avLst/>
          </a:prstGeom>
          <a:ln w="19050">
            <a:solidFill>
              <a:srgbClr val="6BC5C7"/>
            </a:solidFill>
          </a:ln>
        </p:spPr>
      </p:pic>
    </p:spTree>
    <p:extLst>
      <p:ext uri="{BB962C8B-B14F-4D97-AF65-F5344CB8AC3E}">
        <p14:creationId xmlns:p14="http://schemas.microsoft.com/office/powerpoint/2010/main" val="150978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29959" y="414553"/>
            <a:ext cx="10515600" cy="810532"/>
          </a:xfrm>
          <a:solidFill>
            <a:schemeClr val="bg1"/>
          </a:solidFill>
          <a:ln w="57150">
            <a:solidFill>
              <a:srgbClr val="6BC5C7"/>
            </a:solidFill>
          </a:ln>
          <a:effectLst>
            <a:glow rad="63500">
              <a:srgbClr val="6FAC99">
                <a:alpha val="40000"/>
              </a:srgbClr>
            </a:glow>
          </a:effectLst>
        </p:spPr>
        <p:txBody>
          <a:bodyPr/>
          <a:lstStyle/>
          <a:p>
            <a:pPr algn="ctr"/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SECONDARY SCHOOLS BOOK RANGE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377" y="1355717"/>
            <a:ext cx="3814763" cy="537434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6232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ntranet.southam.sch/assets/a/de/d9/196912-ml-1850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59" y="1426604"/>
            <a:ext cx="2482242" cy="37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213" y="1426604"/>
            <a:ext cx="2495473" cy="38386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959" y="414553"/>
            <a:ext cx="10515600" cy="810532"/>
          </a:xfrm>
          <a:solidFill>
            <a:schemeClr val="bg1"/>
          </a:solidFill>
          <a:ln w="57150">
            <a:solidFill>
              <a:srgbClr val="6BC5C7"/>
            </a:solidFill>
          </a:ln>
          <a:effectLst>
            <a:glow rad="63500">
              <a:srgbClr val="6FAC99">
                <a:alpha val="40000"/>
              </a:srgbClr>
            </a:glow>
          </a:effectLst>
        </p:spPr>
        <p:txBody>
          <a:bodyPr/>
          <a:lstStyle/>
          <a:p>
            <a:pPr algn="ctr"/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NEW AND EXCITING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1274" y="5268101"/>
            <a:ext cx="3888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Something’s not right about the Riverdale Revels festival. Can Archie and his friends figure it out before it’s too late?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4264875" y="5265272"/>
            <a:ext cx="3771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Zélie</a:t>
            </a:r>
            <a:r>
              <a:rPr lang="en-US" dirty="0" smtClean="0">
                <a:solidFill>
                  <a:schemeClr val="bg1"/>
                </a:solidFill>
              </a:rPr>
              <a:t> battles to unite the </a:t>
            </a:r>
            <a:r>
              <a:rPr lang="en-US" dirty="0" err="1" smtClean="0">
                <a:solidFill>
                  <a:schemeClr val="bg1"/>
                </a:solidFill>
              </a:rPr>
              <a:t>maji</a:t>
            </a:r>
            <a:r>
              <a:rPr lang="en-US" dirty="0" smtClean="0">
                <a:solidFill>
                  <a:schemeClr val="bg1"/>
                </a:solidFill>
              </a:rPr>
              <a:t> and avoid a civil war in this stunning sequel to Children of Blood and Bone.</a:t>
            </a:r>
            <a:endParaRPr lang="en-GB" i="1" dirty="0" smtClean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8183901" y="5265272"/>
            <a:ext cx="4008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Boy meets boy. Boys become friends. Boys fall in love. </a:t>
            </a:r>
            <a:r>
              <a:rPr lang="en-US" dirty="0" smtClean="0">
                <a:solidFill>
                  <a:schemeClr val="bg1"/>
                </a:solidFill>
              </a:rPr>
              <a:t>The next installment in the LGBTQ</a:t>
            </a:r>
            <a:r>
              <a:rPr lang="en-US" dirty="0">
                <a:solidFill>
                  <a:schemeClr val="bg1"/>
                </a:solidFill>
              </a:rPr>
              <a:t>+ graphic </a:t>
            </a:r>
            <a:r>
              <a:rPr lang="en-US" dirty="0" smtClean="0">
                <a:solidFill>
                  <a:schemeClr val="bg1"/>
                </a:solidFill>
              </a:rPr>
              <a:t>novel series </a:t>
            </a:r>
            <a:r>
              <a:rPr lang="en-US" dirty="0">
                <a:solidFill>
                  <a:schemeClr val="bg1"/>
                </a:solidFill>
              </a:rPr>
              <a:t>about life, love, and </a:t>
            </a:r>
            <a:r>
              <a:rPr lang="en-US" dirty="0" smtClean="0">
                <a:solidFill>
                  <a:schemeClr val="bg1"/>
                </a:solidFill>
              </a:rPr>
              <a:t>everything in between.</a:t>
            </a:r>
            <a:endParaRPr lang="en-GB" i="1" dirty="0" smtClean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 rot="21085967">
            <a:off x="723412" y="1353064"/>
            <a:ext cx="536116" cy="338554"/>
          </a:xfrm>
          <a:prstGeom prst="rect">
            <a:avLst/>
          </a:prstGeom>
          <a:ln w="19050">
            <a:solidFill>
              <a:srgbClr val="6BC5C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13</a:t>
            </a:r>
            <a:r>
              <a:rPr lang="en-GB" sz="1600" b="1" dirty="0" smtClean="0">
                <a:solidFill>
                  <a:schemeClr val="tx2"/>
                </a:solidFill>
                <a:latin typeface="Corbel" panose="020B0503020204020204" pitchFamily="34" charset="0"/>
              </a:rPr>
              <a:t>+</a:t>
            </a:r>
            <a:endParaRPr lang="en-GB" sz="1600" b="1" dirty="0">
              <a:solidFill>
                <a:schemeClr val="tx2"/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735667">
            <a:off x="10910730" y="1403864"/>
            <a:ext cx="536116" cy="338554"/>
          </a:xfrm>
          <a:prstGeom prst="rect">
            <a:avLst/>
          </a:prstGeom>
          <a:ln w="19050">
            <a:solidFill>
              <a:srgbClr val="6BC5C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13+</a:t>
            </a:r>
            <a:endParaRPr lang="en-GB" sz="1600" b="1" dirty="0">
              <a:solidFill>
                <a:schemeClr val="accent5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4" name="Picture 2" descr="Image result for children of virtue and vengeance 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444" y="1447481"/>
            <a:ext cx="2519742" cy="381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 rot="21085967">
            <a:off x="4597523" y="1379831"/>
            <a:ext cx="536116" cy="338554"/>
          </a:xfrm>
          <a:prstGeom prst="rect">
            <a:avLst/>
          </a:prstGeom>
          <a:ln w="19050">
            <a:solidFill>
              <a:srgbClr val="6BC5C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13</a:t>
            </a:r>
            <a:r>
              <a:rPr lang="en-GB" sz="1600" b="1" dirty="0" smtClean="0">
                <a:solidFill>
                  <a:schemeClr val="tx2"/>
                </a:solidFill>
                <a:latin typeface="Corbel" panose="020B0503020204020204" pitchFamily="34" charset="0"/>
              </a:rPr>
              <a:t>+</a:t>
            </a:r>
            <a:endParaRPr lang="en-GB" sz="1600" b="1" dirty="0">
              <a:solidFill>
                <a:schemeClr val="tx2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79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1150" y="5335418"/>
            <a:ext cx="3379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From class misfit to fame and fortune, where will Cole's little white lie lead?</a:t>
            </a:r>
            <a:endParaRPr lang="en-GB" dirty="0" smtClean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4234428" y="5323332"/>
            <a:ext cx="3706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When you only have a few months left, how do you live a whole lifetime? Join Sam as he faces the biggest dilemma of his life: death.</a:t>
            </a:r>
            <a:endParaRPr lang="en-US" dirty="0" smtClean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8157148" y="5323332"/>
            <a:ext cx="3605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orbel" panose="020B0503020204020204" pitchFamily="34" charset="0"/>
              </a:rPr>
              <a:t>A </a:t>
            </a:r>
            <a:r>
              <a:rPr lang="en-US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popstar</a:t>
            </a:r>
            <a:r>
              <a:rPr lang="en-US" dirty="0" smtClean="0">
                <a:solidFill>
                  <a:schemeClr val="bg1"/>
                </a:solidFill>
                <a:latin typeface="Corbel" panose="020B0503020204020204" pitchFamily="34" charset="0"/>
              </a:rPr>
              <a:t> tired of the limelight and her biggest fan longing to be her BFF – body swapped?!</a:t>
            </a:r>
            <a:endParaRPr lang="en-GB" i="1" dirty="0" smtClean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29959" y="414553"/>
            <a:ext cx="10515600" cy="810532"/>
          </a:xfrm>
          <a:prstGeom prst="rect">
            <a:avLst/>
          </a:prstGeom>
          <a:solidFill>
            <a:schemeClr val="bg1"/>
          </a:solidFill>
          <a:ln w="57150">
            <a:solidFill>
              <a:srgbClr val="6BC5C7"/>
            </a:solidFill>
          </a:ln>
          <a:effectLst>
            <a:glow rad="63500">
              <a:srgbClr val="6FAC99">
                <a:alpha val="40000"/>
              </a:srgb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OUR FAVOURITES</a:t>
            </a:r>
          </a:p>
        </p:txBody>
      </p:sp>
      <p:pic>
        <p:nvPicPr>
          <p:cNvPr id="2050" name="Picture 2" descr="http://intranet.southam.sch/assets/a/a8/8e/181379-ml-18856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50" y="1599229"/>
            <a:ext cx="2361750" cy="362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ntranet.southam.sch/assets/a/72/85/200149-ml-18767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623128"/>
            <a:ext cx="2352748" cy="360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ntranet.southam.sch/assets/a/1b/86/201024-ml-190972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4" r="15155"/>
          <a:stretch/>
        </p:blipFill>
        <p:spPr bwMode="auto">
          <a:xfrm>
            <a:off x="8798074" y="1623128"/>
            <a:ext cx="2403325" cy="3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60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92035" y="5364245"/>
            <a:ext cx="3591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author of </a:t>
            </a:r>
            <a:r>
              <a:rPr lang="en-US" i="1" dirty="0" smtClean="0">
                <a:solidFill>
                  <a:schemeClr val="bg1"/>
                </a:solidFill>
              </a:rPr>
              <a:t>The </a:t>
            </a:r>
            <a:r>
              <a:rPr lang="en-US" i="1" dirty="0">
                <a:solidFill>
                  <a:schemeClr val="bg1"/>
                </a:solidFill>
              </a:rPr>
              <a:t>Raven </a:t>
            </a:r>
            <a:r>
              <a:rPr lang="en-US" i="1" dirty="0" smtClean="0">
                <a:solidFill>
                  <a:schemeClr val="bg1"/>
                </a:solidFill>
              </a:rPr>
              <a:t>Cycle </a:t>
            </a:r>
            <a:r>
              <a:rPr lang="en-US" dirty="0">
                <a:solidFill>
                  <a:schemeClr val="bg1"/>
                </a:solidFill>
              </a:rPr>
              <a:t>soars again. The dreamer. The thief. The hunter who wants Ronan to sleep tight forever...</a:t>
            </a:r>
            <a:endParaRPr lang="en-GB" dirty="0" smtClean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8179918" y="5364245"/>
            <a:ext cx="34995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Two </a:t>
            </a:r>
            <a:r>
              <a:rPr lang="en-US" dirty="0">
                <a:solidFill>
                  <a:schemeClr val="bg1"/>
                </a:solidFill>
              </a:rPr>
              <a:t>brothers caught up in a magical </a:t>
            </a:r>
            <a:r>
              <a:rPr lang="en-US" dirty="0" smtClean="0">
                <a:solidFill>
                  <a:schemeClr val="bg1"/>
                </a:solidFill>
              </a:rPr>
              <a:t>war. Brotherhood</a:t>
            </a:r>
            <a:r>
              <a:rPr lang="en-US" dirty="0">
                <a:solidFill>
                  <a:schemeClr val="bg1"/>
                </a:solidFill>
              </a:rPr>
              <a:t>, love, and loyalty will be put to the test, and no one will escape the fight unscathed.</a:t>
            </a:r>
            <a:endParaRPr lang="en-GB" i="1" dirty="0" smtClean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29959" y="414553"/>
            <a:ext cx="10515600" cy="810532"/>
          </a:xfrm>
          <a:prstGeom prst="rect">
            <a:avLst/>
          </a:prstGeom>
          <a:solidFill>
            <a:schemeClr val="bg1"/>
          </a:solidFill>
          <a:ln w="57150">
            <a:solidFill>
              <a:srgbClr val="6BC5C7"/>
            </a:solidFill>
          </a:ln>
          <a:effectLst>
            <a:glow rad="63500">
              <a:srgbClr val="6FAC99">
                <a:alpha val="40000"/>
              </a:srgb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STEP INTO ANOTHER WORLD</a:t>
            </a:r>
          </a:p>
        </p:txBody>
      </p:sp>
      <p:sp>
        <p:nvSpPr>
          <p:cNvPr id="3" name="Rectangle 2"/>
          <p:cNvSpPr/>
          <p:nvPr/>
        </p:nvSpPr>
        <p:spPr>
          <a:xfrm>
            <a:off x="349345" y="5364246"/>
            <a:ext cx="37276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Find the heir, win the crown. Win the crown, save the kingdom</a:t>
            </a:r>
            <a:r>
              <a:rPr lang="en-US" dirty="0" smtClean="0">
                <a:solidFill>
                  <a:schemeClr val="bg1"/>
                </a:solidFill>
              </a:rPr>
              <a:t>. But ‘Happily Ever After’ isn’t always that simple…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074" name="Picture 2" descr="Media of A Heart So Fierce and Brok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4" y="1672550"/>
            <a:ext cx="2219325" cy="341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ntranet.southam.sch/assets/a/be/e5/187272-ml-18518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845" y="1669624"/>
            <a:ext cx="2229155" cy="341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nfinity S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137" y="1669623"/>
            <a:ext cx="2250763" cy="343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 rot="21085967">
            <a:off x="952012" y="1500345"/>
            <a:ext cx="536116" cy="338554"/>
          </a:xfrm>
          <a:prstGeom prst="rect">
            <a:avLst/>
          </a:prstGeom>
          <a:ln w="19050">
            <a:solidFill>
              <a:srgbClr val="6BC5C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13</a:t>
            </a:r>
            <a:r>
              <a:rPr lang="en-GB" sz="1600" b="1" dirty="0" smtClean="0">
                <a:solidFill>
                  <a:schemeClr val="tx2"/>
                </a:solidFill>
                <a:latin typeface="Corbel" panose="020B0503020204020204" pitchFamily="34" charset="0"/>
              </a:rPr>
              <a:t>+</a:t>
            </a:r>
            <a:endParaRPr lang="en-GB" sz="1600" b="1" dirty="0">
              <a:solidFill>
                <a:schemeClr val="tx2"/>
              </a:solidFill>
              <a:latin typeface="Corbel" panose="020B05030202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1085967">
            <a:off x="4831556" y="1542610"/>
            <a:ext cx="536116" cy="338554"/>
          </a:xfrm>
          <a:prstGeom prst="rect">
            <a:avLst/>
          </a:prstGeom>
          <a:ln w="19050">
            <a:solidFill>
              <a:srgbClr val="6BC5C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13</a:t>
            </a:r>
            <a:r>
              <a:rPr lang="en-GB" sz="1600" b="1" dirty="0" smtClean="0">
                <a:solidFill>
                  <a:schemeClr val="tx2"/>
                </a:solidFill>
                <a:latin typeface="Corbel" panose="020B0503020204020204" pitchFamily="34" charset="0"/>
              </a:rPr>
              <a:t>+</a:t>
            </a:r>
            <a:endParaRPr lang="en-GB" sz="1600" b="1" dirty="0">
              <a:solidFill>
                <a:schemeClr val="tx2"/>
              </a:solidFill>
              <a:latin typeface="Corbel" panose="020B05030202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1085967">
            <a:off x="8711099" y="1493566"/>
            <a:ext cx="536116" cy="338554"/>
          </a:xfrm>
          <a:prstGeom prst="rect">
            <a:avLst/>
          </a:prstGeom>
          <a:ln w="19050">
            <a:solidFill>
              <a:srgbClr val="6BC5C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13</a:t>
            </a:r>
            <a:r>
              <a:rPr lang="en-GB" sz="1600" b="1" dirty="0" smtClean="0">
                <a:solidFill>
                  <a:schemeClr val="tx2"/>
                </a:solidFill>
                <a:latin typeface="Corbel" panose="020B0503020204020204" pitchFamily="34" charset="0"/>
              </a:rPr>
              <a:t>+</a:t>
            </a:r>
            <a:endParaRPr lang="en-GB" sz="1600" b="1" dirty="0">
              <a:solidFill>
                <a:schemeClr val="tx2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14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829959" y="414553"/>
            <a:ext cx="10515600" cy="810532"/>
          </a:xfrm>
          <a:prstGeom prst="rect">
            <a:avLst/>
          </a:prstGeom>
          <a:solidFill>
            <a:schemeClr val="bg1"/>
          </a:solidFill>
          <a:ln w="57150">
            <a:solidFill>
              <a:srgbClr val="6BC5C7"/>
            </a:solidFill>
          </a:ln>
          <a:effectLst>
            <a:glow rad="63500">
              <a:srgbClr val="6FAC99">
                <a:alpha val="40000"/>
              </a:srgb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EMPOWERING READS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9531" y="5387436"/>
            <a:ext cx="39456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With advice </a:t>
            </a:r>
            <a:r>
              <a:rPr lang="en-US" dirty="0">
                <a:solidFill>
                  <a:schemeClr val="bg1"/>
                </a:solidFill>
              </a:rPr>
              <a:t>to help children find the confidence to be their true </a:t>
            </a:r>
            <a:r>
              <a:rPr lang="en-US" dirty="0" smtClean="0">
                <a:solidFill>
                  <a:schemeClr val="bg1"/>
                </a:solidFill>
              </a:rPr>
              <a:t>selves, </a:t>
            </a:r>
            <a:r>
              <a:rPr lang="en-US" dirty="0">
                <a:solidFill>
                  <a:schemeClr val="bg1"/>
                </a:solidFill>
              </a:rPr>
              <a:t>FEARLESS is a guide to being your best self from Liam Hackett, founder of anti-bullying charity Ditch the Label.</a:t>
            </a:r>
            <a:endParaRPr lang="en-GB" dirty="0" smtClean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97971" y="5461828"/>
            <a:ext cx="354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essential guide to encourage powerful, positive thinking and body confidence, </a:t>
            </a:r>
            <a:r>
              <a:rPr lang="en-US" dirty="0" smtClean="0">
                <a:solidFill>
                  <a:schemeClr val="bg1"/>
                </a:solidFill>
              </a:rPr>
              <a:t>offering </a:t>
            </a:r>
            <a:r>
              <a:rPr lang="en-US" dirty="0">
                <a:solidFill>
                  <a:schemeClr val="bg1"/>
                </a:solidFill>
              </a:rPr>
              <a:t>cool, calm, practical and friendly </a:t>
            </a:r>
            <a:r>
              <a:rPr lang="en-US" dirty="0" smtClean="0">
                <a:solidFill>
                  <a:schemeClr val="bg1"/>
                </a:solidFill>
              </a:rPr>
              <a:t>advice.</a:t>
            </a:r>
            <a:endParaRPr lang="en-GB" dirty="0" smtClean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4098" name="Picture 2" descr="http://intranet.southam.sch/assets/a/88/d2/199474-ml-19117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389" y="1314437"/>
            <a:ext cx="2695940" cy="405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ntranet.southam.sch/assets/a/f4/7f/199587-ml-18602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455" y="1336161"/>
            <a:ext cx="2695940" cy="405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97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138925" y="5369193"/>
            <a:ext cx="36093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This Riverdale journal is the best place to note down your very own thoughts and secrets. With guided elements, fill-in activities, quizzes, lined pages and </a:t>
            </a:r>
            <a:r>
              <a:rPr lang="en-US" dirty="0" smtClean="0">
                <a:solidFill>
                  <a:schemeClr val="bg1"/>
                </a:solidFill>
              </a:rPr>
              <a:t>more!</a:t>
            </a:r>
            <a:endParaRPr lang="en-GB" i="1" dirty="0" smtClean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0403" y="5369193"/>
            <a:ext cx="3826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Lara Jean has written a love letter for every boy she's ever loved. They're for her eyes only - until they're mailed out</a:t>
            </a:r>
            <a:r>
              <a:rPr lang="en-US" dirty="0" smtClean="0">
                <a:solidFill>
                  <a:schemeClr val="bg1"/>
                </a:solidFill>
              </a:rPr>
              <a:t>! The sequel to </a:t>
            </a:r>
            <a:r>
              <a:rPr lang="en-US" dirty="0" err="1" smtClean="0">
                <a:solidFill>
                  <a:schemeClr val="bg1"/>
                </a:solidFill>
              </a:rPr>
              <a:t>To</a:t>
            </a:r>
            <a:r>
              <a:rPr lang="en-US" dirty="0" smtClean="0">
                <a:solidFill>
                  <a:schemeClr val="bg1"/>
                </a:solidFill>
              </a:rPr>
              <a:t> All The Boys I’ve Loved Before, coming soon to Netflix!</a:t>
            </a:r>
            <a:endParaRPr lang="en-GB" dirty="0" smtClean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29959" y="414553"/>
            <a:ext cx="10515600" cy="810532"/>
          </a:xfrm>
          <a:prstGeom prst="rect">
            <a:avLst/>
          </a:prstGeom>
          <a:solidFill>
            <a:schemeClr val="bg1"/>
          </a:solidFill>
          <a:ln w="57150">
            <a:solidFill>
              <a:srgbClr val="6BC5C7"/>
            </a:solidFill>
          </a:ln>
          <a:effectLst>
            <a:glow rad="63500">
              <a:srgbClr val="6FAC99">
                <a:alpha val="40000"/>
              </a:srgb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ON  YOUR SCREEN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8050" y="5369193"/>
            <a:ext cx="3619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Elle Evans seems to have finally tamed </a:t>
            </a:r>
            <a:r>
              <a:rPr lang="en-US" dirty="0" smtClean="0">
                <a:solidFill>
                  <a:schemeClr val="bg1"/>
                </a:solidFill>
              </a:rPr>
              <a:t>bad </a:t>
            </a:r>
            <a:r>
              <a:rPr lang="en-US" dirty="0">
                <a:solidFill>
                  <a:schemeClr val="bg1"/>
                </a:solidFill>
              </a:rPr>
              <a:t>boy Noah Flynn, but now they're facing a new challenge. Noah's 3,000 miles away at </a:t>
            </a:r>
            <a:r>
              <a:rPr lang="en-US" dirty="0" smtClean="0">
                <a:solidFill>
                  <a:schemeClr val="bg1"/>
                </a:solidFill>
              </a:rPr>
              <a:t>Harvard, and long-distance is tough.</a:t>
            </a:r>
            <a:endParaRPr lang="en-US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5122" name="Picture 2" descr="P.S. I Still Love You (Paperback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59" y="1503846"/>
            <a:ext cx="2476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658" y="1500714"/>
            <a:ext cx="2484202" cy="3813132"/>
          </a:xfrm>
          <a:prstGeom prst="rect">
            <a:avLst/>
          </a:prstGeom>
        </p:spPr>
      </p:pic>
      <p:pic>
        <p:nvPicPr>
          <p:cNvPr id="5124" name="Picture 4" descr="http://intranet.southam.sch/assets/a/6b/0b/201361-ml-18709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149" y="1500714"/>
            <a:ext cx="2592930" cy="381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81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14" y="497273"/>
            <a:ext cx="3116342" cy="3943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89358" y="5967678"/>
            <a:ext cx="8313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rbel" panose="020B0503020204020204" pitchFamily="34" charset="0"/>
              </a:rPr>
              <a:t>For more books visit </a:t>
            </a:r>
            <a:r>
              <a:rPr lang="en-US" sz="2400" b="1" u="sng" dirty="0">
                <a:solidFill>
                  <a:schemeClr val="bg1"/>
                </a:solidFill>
                <a:latin typeface="Corbel" panose="020B0503020204020204" pitchFamily="34" charset="0"/>
                <a:hlinkClick r:id="rId3"/>
              </a:rPr>
              <a:t>www.bookfairs.scholastic.co.uk/books</a:t>
            </a:r>
            <a:endParaRPr lang="en-US" sz="2400" b="1" u="sng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231102" y="1753264"/>
            <a:ext cx="8229600" cy="3044215"/>
          </a:xfrm>
          <a:prstGeom prst="rect">
            <a:avLst/>
          </a:prstGeom>
          <a:solidFill>
            <a:schemeClr val="bg1"/>
          </a:solidFill>
          <a:ln w="63500">
            <a:solidFill>
              <a:srgbClr val="6BC5C7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600" b="1" dirty="0" smtClean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HAVE A GREAT BOOK FAIR! </a:t>
            </a:r>
          </a:p>
        </p:txBody>
      </p:sp>
    </p:spTree>
    <p:extLst>
      <p:ext uri="{BB962C8B-B14F-4D97-AF65-F5344CB8AC3E}">
        <p14:creationId xmlns:p14="http://schemas.microsoft.com/office/powerpoint/2010/main" val="243741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1666</TotalTime>
  <Words>460</Words>
  <Application>Microsoft Office PowerPoint</Application>
  <PresentationFormat>Widescreen</PresentationFormat>
  <Paragraphs>30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Corbel</vt:lpstr>
      <vt:lpstr>Office Theme</vt:lpstr>
      <vt:lpstr>PowerPoint Presentation</vt:lpstr>
      <vt:lpstr>SECONDARY SCHOOLS BOOK RANGE</vt:lpstr>
      <vt:lpstr>NEW AND EXCITING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Scholastic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Quinlan, Hattie</dc:creator>
  <cp:lastModifiedBy>Lang, Katherine</cp:lastModifiedBy>
  <cp:revision>157</cp:revision>
  <dcterms:created xsi:type="dcterms:W3CDTF">2017-06-26T11:30:39Z</dcterms:created>
  <dcterms:modified xsi:type="dcterms:W3CDTF">2019-12-09T12:49:35Z</dcterms:modified>
</cp:coreProperties>
</file>